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278" r:id="rId27"/>
    <p:sldId id="270" r:id="rId28"/>
    <p:sldId id="315" r:id="rId29"/>
    <p:sldId id="311" r:id="rId30"/>
    <p:sldId id="283" r:id="rId31"/>
    <p:sldId id="273" r:id="rId32"/>
    <p:sldId id="268" r:id="rId33"/>
    <p:sldId id="322" r:id="rId34"/>
    <p:sldId id="272" r:id="rId35"/>
    <p:sldId id="289" r:id="rId36"/>
    <p:sldId id="329" r:id="rId37"/>
  </p:sldIdLst>
  <p:sldSz cx="18288000" cy="10287000"/>
  <p:notesSz cx="9601200" cy="73152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3F1"/>
    <a:srgbClr val="3399FF"/>
    <a:srgbClr val="558ED5"/>
    <a:srgbClr val="4F81BD"/>
    <a:srgbClr val="087186"/>
    <a:srgbClr val="0066CC"/>
    <a:srgbClr val="0033CC"/>
    <a:srgbClr val="89CFFF"/>
    <a:srgbClr val="021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21157-3220-4D7C-A278-C82A5986F49F}" v="52" dt="2022-05-12T21:44:15.107"/>
    <p1510:client id="{6ACB8FC0-2A77-4C3D-8910-97E9A51DEC47}" v="65" dt="2022-05-12T21:51:47.578"/>
    <p1510:client id="{BFC678D5-3AC0-412F-8D6C-780A02772D13}" v="7" dt="2022-05-13T21:52:22.066"/>
    <p1510:client id="{C557FD6A-90AA-40E8-8CB4-65DC2B798337}" v="37" dt="2022-05-12T22:05:12.365"/>
    <p1510:client id="{F5834F23-010D-47C6-AE98-B56DCA8E7E4F}" v="10" dt="2022-05-16T18:00:53.5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2" autoAdjust="0"/>
    <p:restoredTop sz="94660"/>
  </p:normalViewPr>
  <p:slideViewPr>
    <p:cSldViewPr snapToGrid="0">
      <p:cViewPr varScale="1">
        <p:scale>
          <a:sx n="35" d="100"/>
          <a:sy n="35" d="100"/>
        </p:scale>
        <p:origin x="826" y="29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4:59.5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0 181,'0'-2,"1"0,-1 0,0 0,1 0,-1 0,1 0,-1 0,1 0,0 0,0 0,0 1,0-1,0 0,0 1,0-1,1 1,-1-1,1 1,-1 0,1-1,-1 1,1 0,0 0,0 0,-1 0,1 0,0 1,0-1,0 0,0 1,3-1,8-1,-1 1,1 0,-1 0,13 2,-10 0,11 0,1-2,-1 0,45-9,-29 1,65-4,-15 1,-17 1,-16 2,67-18,-1-1,-95 23,0 1,41 1,1588 7,-963-5,542 1,-648 27,-394-3,-146-16,-18-4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5:01.7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65,'49'1,"152"-4,-142-1,81-15,-83 7,-20 3,1 2,1 2,55-2,601 10,-399-4,-84 12,-191-9,7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5:03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0 212,'0'-2,"0"0,1 0,-1 0,0 0,1 0,-1 1,1-1,0 0,0 0,-1 0,1 1,0-1,1 1,-1-1,0 1,0-1,1 1,-1-1,1 1,-1 0,1 0,-1 0,1 0,0 0,2-1,4-1,0 0,0 1,0 0,13-2,61-4,139 4,-148 5,2130 1,-1937-2,-201-3,111-20,-57 5,-60 11,183-27,-155 21,0 3,89 2,74-4,84-6,1 17,-168 2,-143-1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6T23:15:06.2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1,'1235'0,"-1122"8,-12 0,475-6,-295-4,-259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2T19:49:34.8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15399 15610 16383 0 0,'6'0'0'0'0,"7"0"0"0"0,8 0 0 0 0,6 0 0 0 0,10 0 0 0 0,16 0 0 0 0,4 0 0 0 0,11 0 0 0 0,0 0 0 0 0,4 0 0 0 0,3 0 0 0 0,6 0 0 0 0,0 0 0 0 0,-7 0 0 0 0,-11 0 0 0 0,-4 0 0 0 0,-7 0 0 0 0,-6 0 0 0 0,-5 0 0 0 0,-4 0 0 0 0,-2 0 0 0 0,-2 0 0 0 0,6 0 0 0 0,2 0 0 0 0,-1 6 0 0 0,5 2 0 0 0,1-1 0 0 0,-2-1 0 0 0,-3-2 0 0 0,-8 5 0 0 0,-4 0 0 0 0,-1-1 0 0 0,0-2 0 0 0,8-2 0 0 0,3-2 0 0 0,0 5 0 0 0,0 1 0 0 0,-1-1 0 0 0,-1-1 0 0 0,-1-2 0 0 0,-1-2 0 0 0,-1-1 0 0 0,6-1 0 0 0,2 0 0 0 0,-7 6 0 0 0,-2 1 0 0 0,-3 0 0 0 0,1-1 0 0 0,6-2 0 0 0,3 4 0 0 0,0 1 0 0 0,11-1 0 0 0,2-2 0 0 0,5-2 0 0 0,-3-1 0 0 0,-5-2 0 0 0,-4-1 0 0 0,-5 0 0 0 0,-3-1 0 0 0,3 1 0 0 0,0 0 0 0 0,0-1 0 0 0,-2 1 0 0 0,4 0 0 0 0,7 0 0 0 0,0 0 0 0 0,4 0 0 0 0,-3 0 0 0 0,-3 0 0 0 0,-4 0 0 0 0,-4 0 0 0 0,-3 0 0 0 0,-2 0 0 0 0,0 0 0 0 0,-2 0 0 0 0,0 0 0 0 0,1 0 0 0 0,-1 0 0 0 0,1 0 0 0 0,0 0 0 0 0,0 0 0 0 0,0 0 0 0 0,0 0 0 0 0,0 0 0 0 0,0 0 0 0 0,1 0 0 0 0,-1 0 0 0 0,0 0 0 0 0,0 0 0 0 0,0 0 0 0 0,-6 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5T22:28:46.3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22225 17727 16383 0 0,'6'0'0'0'0,"8"0"0"0"0,15 0 0 0 0,7 0 0 0 0,11 0 0 0 0,9 6 0 0 0,8 2 0 0 0,4 0 0 0 0,10-2 0 0 0,10-1 0 0 0,8-2 0 0 0,1-2 0 0 0,-5 6 0 0 0,-5 1 0 0 0,-6 0 0 0 0,-3-3 0 0 0,2 0 0 0 0,1-3 0 0 0,-2-1 0 0 0,-8 6 0 0 0,-3 1 0 0 0,-2 0 0 0 0,1-3 0 0 0,1 0 0 0 0,7-3 0 0 0,10-1 0 0 0,8 0 0 0 0,7-1 0 0 0,5 0 0 0 0,3-1 0 0 0,1 7 0 0 0,2 2 0 0 0,-1 0 0 0 0,-7-2 0 0 0,-8-2 0 0 0,-8-1 0 0 0,-7-2 0 0 0,2 6 0 0 0,-7 1 0 0 0,-5 0 0 0 0,-13 4 0 0 0,-11 0 0 0 0,0-2 0 0 0,3 4 0 0 0,7-1 0 0 0,5 4 0 0 0,5-2 0 0 0,9-2 0 0 0,-1 2 0 0 0,-8-2 0 0 0,-8-2 0 0 0,-15-4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160520" cy="366889"/>
          </a:xfrm>
          <a:prstGeom prst="rect">
            <a:avLst/>
          </a:prstGeom>
        </p:spPr>
        <p:txBody>
          <a:bodyPr vert="horz" lIns="54117" tIns="27059" rIns="54117" bIns="27059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182" y="2"/>
            <a:ext cx="4160520" cy="366889"/>
          </a:xfrm>
          <a:prstGeom prst="rect">
            <a:avLst/>
          </a:prstGeom>
        </p:spPr>
        <p:txBody>
          <a:bodyPr vert="horz" lIns="54117" tIns="27059" rIns="54117" bIns="27059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4117" tIns="27059" rIns="54117" bIns="270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1006"/>
            <a:ext cx="7680960" cy="2879795"/>
          </a:xfrm>
          <a:prstGeom prst="rect">
            <a:avLst/>
          </a:prstGeom>
        </p:spPr>
        <p:txBody>
          <a:bodyPr vert="horz" lIns="54117" tIns="27059" rIns="54117" bIns="270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313"/>
            <a:ext cx="4160520" cy="366888"/>
          </a:xfrm>
          <a:prstGeom prst="rect">
            <a:avLst/>
          </a:prstGeom>
        </p:spPr>
        <p:txBody>
          <a:bodyPr vert="horz" lIns="54117" tIns="27059" rIns="54117" bIns="27059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182" y="6948313"/>
            <a:ext cx="4160520" cy="366888"/>
          </a:xfrm>
          <a:prstGeom prst="rect">
            <a:avLst/>
          </a:prstGeom>
        </p:spPr>
        <p:txBody>
          <a:bodyPr vert="horz" lIns="54117" tIns="27059" rIns="54117" bIns="27059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01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5/18/2022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5/18/2022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5/18/2022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5" Type="http://schemas.openxmlformats.org/officeDocument/2006/relationships/image" Target="../media/image21.png"/><Relationship Id="rId4" Type="http://schemas.openxmlformats.org/officeDocument/2006/relationships/hyperlink" Target="https://hcde-texas.org/transparency/tax-rat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hyperlink" Target="https://www.showme.com/sh?h=7E6vC9A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5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6" Type="http://schemas.openxmlformats.org/officeDocument/2006/relationships/customXml" Target="../ink/ink2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6" Type="http://schemas.openxmlformats.org/officeDocument/2006/relationships/customXml" Target="../ink/ink6.xml"/><Relationship Id="rId5" Type="http://schemas.openxmlformats.org/officeDocument/2006/relationships/image" Target="../media/image41.emf"/><Relationship Id="rId10" Type="http://schemas.openxmlformats.org/officeDocument/2006/relationships/image" Target="../media/image38.png"/><Relationship Id="rId4" Type="http://schemas.openxmlformats.org/officeDocument/2006/relationships/customXml" Target="../ink/ink5.xml"/><Relationship Id="rId9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0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.v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9.png"/><Relationship Id="rId12" Type="http://schemas.openxmlformats.org/officeDocument/2006/relationships/customXml" Target="../ink/ink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customXml" Target="../ink/ink9.xm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5" Type="http://schemas.openxmlformats.org/officeDocument/2006/relationships/image" Target="../media/image53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50.png"/><Relationship Id="rId14" Type="http://schemas.openxmlformats.org/officeDocument/2006/relationships/customXml" Target="../ink/ink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11" y="0"/>
            <a:ext cx="18279110" cy="10289540"/>
            <a:chOff x="9411" y="0"/>
            <a:chExt cx="18279110" cy="10289540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5202" y="0"/>
              <a:ext cx="6892797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46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1753F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6000" y="2394518"/>
            <a:ext cx="9265920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April 30, 2022</a:t>
            </a:r>
            <a:endParaRPr sz="3200" dirty="0">
              <a:latin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57" y="779080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solidFill>
              <a:schemeClr val="tx1"/>
            </a:solidFill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59" y="-31750"/>
            <a:ext cx="18288000" cy="430530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95300"/>
            <a:ext cx="10058400" cy="162560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anchor="t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April 30, 2022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Revenue Growth</a:t>
            </a:r>
            <a:endParaRPr kumimoji="0" lang="en-US" sz="45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799550"/>
            <a:ext cx="7178268" cy="1855077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7" y="2799551"/>
            <a:ext cx="6821953" cy="1866884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800600"/>
            <a:ext cx="7187711" cy="32335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$15,069,947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Total Revenues $73,294,897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98199" y="4798971"/>
            <a:ext cx="6803801" cy="323517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536836" y="8189150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21% FY22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791200" y="8191867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13% FY21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623435" y="8171363"/>
            <a:ext cx="2644765" cy="1025522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2877800" y="8168783"/>
            <a:ext cx="2644765" cy="1013317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44%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4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2044018" y="5448300"/>
            <a:ext cx="69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920243" y="6568566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180047" y="6590277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234642" y="5682539"/>
            <a:ext cx="6198561" cy="334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107953" y="4769672"/>
            <a:ext cx="68913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 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$15,069,947 - 15,761,508</a:t>
            </a:r>
          </a:p>
          <a:p>
            <a:endParaRPr lang="en-US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$15,761,508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10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4" y="3810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11" y="887025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2021</a:t>
            </a: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-2022</a:t>
            </a: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11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27103-DE4C-476A-A115-927A6B361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19099"/>
            <a:ext cx="10210800" cy="84511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1" y="0"/>
            <a:ext cx="18269178" cy="9147923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3011722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13110E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13110E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u="sng" spc="25" dirty="0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13110E"/>
                </a:solidFill>
                <a:latin typeface="Roboto"/>
                <a:cs typeface="Roboto"/>
              </a:rPr>
              <a:t>Budget to Actual for period ending April 30, 2022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12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FB4B2B-26E3-3CAB-4C14-FB2F5423E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970" y="3076285"/>
            <a:ext cx="14384740" cy="6709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13110E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13110E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1311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13110E"/>
                </a:solidFill>
                <a:latin typeface="Roboto"/>
                <a:cs typeface="Roboto"/>
              </a:rPr>
              <a:t>Budget to Actual for period ending April 30, 2022</a:t>
            </a:r>
            <a:endParaRPr sz="2800" dirty="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8903DDC-707A-44A3-9A6B-5D97D016ADF8}"/>
              </a:ext>
            </a:extLst>
          </p:cNvPr>
          <p:cNvSpPr/>
          <p:nvPr/>
        </p:nvSpPr>
        <p:spPr>
          <a:xfrm rot="16200000">
            <a:off x="12440653" y="9439453"/>
            <a:ext cx="595236" cy="6858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13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EEFA3D-F435-41AE-169C-F9CEF62ED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461" y="3036626"/>
            <a:ext cx="14002602" cy="6393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1" y="3464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2443843" y="309022"/>
            <a:ext cx="13413836" cy="262294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2021&amp;22 COVID19 Budget to Actual – </a:t>
            </a:r>
            <a:endParaRPr lang="en-US" sz="4000" dirty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4000" dirty="0">
                <a:latin typeface="Roboto"/>
                <a:ea typeface="Roboto"/>
                <a:cs typeface="Adobe Devanagari" panose="02040503050201020203" pitchFamily="18" charset="0"/>
              </a:rPr>
              <a:t>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latin typeface="Roboto"/>
                <a:ea typeface="Roboto"/>
                <a:cs typeface="Adobe Devanagari" panose="02040503050201020203" pitchFamily="18" charset="0"/>
              </a:rPr>
              <a:t>for period ending April 30, 2022</a:t>
            </a:r>
            <a:endParaRPr lang="en-US" sz="4000" kern="1200" dirty="0"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14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65C31-BA98-AAA3-A1BC-A1080560F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962" y="3084394"/>
            <a:ext cx="12842542" cy="5909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latin typeface="Roboto"/>
                <a:ea typeface="Roboto"/>
                <a:cs typeface="Adobe Devanagari" panose="02040503050201020203" pitchFamily="18" charset="0"/>
              </a:rPr>
              <a:t>FY 2021-22 Donations Report</a:t>
            </a:r>
            <a:br>
              <a:rPr lang="en-US" sz="40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April 30, 2022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15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947D7-4818-4F43-CFF1-DFB446898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698" y="2427003"/>
            <a:ext cx="11106604" cy="75707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9411" y="0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2819400" y="342900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2021-22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April 30, 2022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16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64B9F4-A3E5-16DE-C11A-AE70C9723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841443"/>
            <a:ext cx="11811000" cy="7940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dirty="0">
                <a:latin typeface="Roboto"/>
                <a:ea typeface="Roboto"/>
                <a:cs typeface="Adobe Devanagari" panose="02040503050201020203" pitchFamily="18" charset="0"/>
              </a:rPr>
              <a:t>TAX COLLECTIONS COMPARATIVE ANALYSIS </a:t>
            </a:r>
            <a:b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dirty="0">
                <a:latin typeface="Roboto"/>
                <a:ea typeface="Roboto"/>
                <a:cs typeface="Adobe Devanagari" panose="02040503050201020203" pitchFamily="18" charset="0"/>
              </a:rPr>
              <a:t>Fiscal Year-To-Date as of April 30, 2022</a:t>
            </a:r>
            <a:endParaRPr lang="en-US" sz="3600" kern="0" dirty="0">
              <a:ln w="0"/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6245196" y="4756244"/>
            <a:ext cx="1371600" cy="762000"/>
          </a:xfrm>
          <a:prstGeom prst="roundRect">
            <a:avLst/>
          </a:prstGeom>
          <a:solidFill>
            <a:srgbClr val="1753F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</a:t>
            </a:r>
            <a:r>
              <a:rPr lang="en-US" sz="2800" b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516</a:t>
            </a:r>
            <a:r>
              <a:rPr lang="en-US" sz="2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13707446" y="8887364"/>
            <a:ext cx="3666154" cy="1292662"/>
          </a:xfrm>
          <a:prstGeom prst="rect">
            <a:avLst/>
          </a:prstGeom>
          <a:solidFill>
            <a:srgbClr val="558ED5"/>
          </a:solidFill>
          <a:ln>
            <a:solidFill>
              <a:srgbClr val="8C66B3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1"/>
                </a:solidFill>
                <a:latin typeface="Abadi Extra Light" panose="020B0204020104020204" pitchFamily="34" charset="0"/>
                <a:cs typeface="Arial" charset="0"/>
              </a:rPr>
              <a:t>See Tax Calculator at:</a:t>
            </a:r>
            <a:endParaRPr lang="en-US" sz="2200">
              <a:solidFill>
                <a:schemeClr val="bg1"/>
              </a:solidFill>
              <a:latin typeface="Abadi Extra Light" panose="020B0204020104020204" pitchFamily="34" charset="0"/>
              <a:cs typeface="Arial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chemeClr val="bg1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 </a:t>
            </a:r>
            <a:r>
              <a:rPr lang="en-US" sz="2200" u="sng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badi Extra Light" panose="020B0204020104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https://hcde-texas.org/transparency/tax-rate</a:t>
            </a:r>
            <a:r>
              <a:rPr lang="en-US" sz="2200" u="sng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200" u="sng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69765-4A72-4439-B0FB-B7C95FBE88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pPr/>
              <a:t>17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E2692E68-27BD-2506-CEE1-CB85781A3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870" y="2572758"/>
            <a:ext cx="15013193" cy="6055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4401800" cy="175260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>
                <a:ln w="0"/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ln w="0"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ln w="0"/>
                <a:latin typeface="Roboto"/>
                <a:ea typeface="Roboto"/>
                <a:cs typeface="Adobe Devanagari" panose="02040503050201020203" pitchFamily="18" charset="0"/>
              </a:rPr>
              <a:t>Fiscal Year-To-Date as of April 30, 2022 </a:t>
            </a:r>
            <a:endParaRPr lang="en-US" sz="3200" kern="0" dirty="0">
              <a:ln w="0"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ln w="0"/>
                <a:latin typeface="Roboto"/>
                <a:ea typeface="Roboto"/>
                <a:cs typeface="Adobe Devanagari" panose="02040503050201020203" pitchFamily="18" charset="0"/>
              </a:rPr>
              <a:t>(</a:t>
            </a:r>
            <a:r>
              <a:rPr lang="en-US" sz="3200" kern="0">
                <a:ln w="0"/>
                <a:latin typeface="Roboto"/>
                <a:ea typeface="Roboto"/>
                <a:cs typeface="Adobe Devanagari" panose="02040503050201020203" pitchFamily="18" charset="0"/>
              </a:rPr>
              <a:t>8th</a:t>
            </a:r>
            <a:r>
              <a:rPr lang="en-US" sz="3200" kern="0" dirty="0">
                <a:ln w="0"/>
                <a:latin typeface="Roboto"/>
                <a:ea typeface="Roboto"/>
                <a:cs typeface="Adobe Devanagari" panose="02040503050201020203" pitchFamily="18" charset="0"/>
              </a:rPr>
              <a:t>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18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0900414-6083-6F71-AF0E-7100D9FBC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969" y="2425004"/>
            <a:ext cx="12854353" cy="7081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4750" y="-124506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a)  2021 Tax Rate = $0.004990/$100 Property Assessment/Appraisal - --&gt;  Annual Tax on a $249,978 - $67,494 = $182,484/100 x .004990 =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     Residential Property = $9.11 (net of 27%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b)  $705,000/$25,188,000 =  2.80% Collection and assessment costs </a:t>
            </a:r>
          </a:p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 dirty="0">
                <a:ln w="0"/>
                <a:latin typeface="Roboto"/>
                <a:ea typeface="Roboto"/>
                <a:cs typeface="Adobe Devanagari" panose="02040503050201020203" pitchFamily="18" charset="0"/>
              </a:rPr>
              <a:t>April 30, 2022 </a:t>
            </a:r>
            <a:endParaRPr lang="en-US" sz="3200" kern="0" dirty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(</a:t>
            </a:r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8th</a:t>
            </a: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 month / 12 month)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19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378055" y="5546719"/>
            <a:ext cx="609601" cy="624958"/>
          </a:xfrm>
          <a:prstGeom prst="down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61D5C784-634C-B7C8-0CBE-1961F1987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009" y="2388760"/>
            <a:ext cx="12036668" cy="6098564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9847385" y="3288323"/>
            <a:ext cx="685800" cy="40401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1378876"/>
            <a:ext cx="18278475" cy="8947543"/>
            <a:chOff x="0" y="1342859"/>
            <a:chExt cx="18278475" cy="8947543"/>
          </a:xfrm>
        </p:grpSpPr>
        <p:sp>
          <p:nvSpPr>
            <p:cNvPr id="3" name="object 3"/>
            <p:cNvSpPr/>
            <p:nvPr/>
          </p:nvSpPr>
          <p:spPr>
            <a:xfrm>
              <a:off x="0" y="8871177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175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42859"/>
              <a:ext cx="7551232" cy="89441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96117" y="6591300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ln w="9524">
              <a:solidFill>
                <a:srgbClr val="1753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16515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/>
              <a:t>Highlights of Interim Financial Report (unaudited)</a:t>
            </a:r>
            <a:endParaRPr sz="6000" b="1"/>
          </a:p>
        </p:txBody>
      </p:sp>
      <p:sp>
        <p:nvSpPr>
          <p:cNvPr id="9" name="object 9"/>
          <p:cNvSpPr txBox="1"/>
          <p:nvPr/>
        </p:nvSpPr>
        <p:spPr>
          <a:xfrm>
            <a:off x="11143348" y="2789426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spc="-5" dirty="0">
                <a:solidFill>
                  <a:srgbClr val="13110E"/>
                </a:solidFill>
                <a:latin typeface="Roboto"/>
                <a:cs typeface="Roboto"/>
              </a:rPr>
              <a:t>April 30, 2022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63476" y="4177831"/>
            <a:ext cx="7399076" cy="167481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600" dirty="0">
                <a:latin typeface="Roboto"/>
                <a:cs typeface="Roboto"/>
              </a:rPr>
              <a:t>BUDGET AMENDMENT REPORT for the May 18, 2022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Roboto"/>
                <a:cs typeface="Roboto"/>
              </a:rPr>
              <a:t>Board meeting</a:t>
            </a:r>
            <a:endParaRPr sz="3600" dirty="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37524" y="6853960"/>
            <a:ext cx="7650276" cy="177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solidFill>
                  <a:srgbClr val="13110E"/>
                </a:solidFill>
                <a:highlight>
                  <a:srgbClr val="FFFF00"/>
                </a:highlight>
                <a:latin typeface="Roboto"/>
                <a:cs typeface="Roboto"/>
              </a:rPr>
              <a:t>Click below for a 1-minute Briefing: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solidFill>
                  <a:srgbClr val="13110E"/>
                </a:solidFill>
                <a:highlight>
                  <a:srgbClr val="FFFF00"/>
                </a:highlight>
                <a:latin typeface="Roboto"/>
                <a:cs typeface="Roboto"/>
                <a:hlinkClick r:id="rId5"/>
              </a:rPr>
              <a:t>https://www.showme.com/sh?h=7E6vC9A</a:t>
            </a:r>
            <a:r>
              <a:rPr lang="en-US" sz="2800" dirty="0">
                <a:solidFill>
                  <a:srgbClr val="13110E"/>
                </a:solidFill>
                <a:highlight>
                  <a:srgbClr val="FFFF00"/>
                </a:highlight>
                <a:latin typeface="Roboto"/>
                <a:cs typeface="Roboto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solidFill>
                  <a:srgbClr val="13110E"/>
                </a:solidFill>
                <a:highlight>
                  <a:srgbClr val="FFFF00"/>
                </a:highlight>
                <a:latin typeface="Roboto"/>
                <a:cs typeface="Roboto"/>
              </a:rPr>
              <a:t>Prepared by: Business Support Services Division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800" dirty="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2D5709-5186-46C4-AAB4-F2D328FC0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5136"/>
            <a:ext cx="3886200" cy="10565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900"/>
            <a:ext cx="14553127" cy="16437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4000" kern="0" dirty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200" kern="0" dirty="0"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200" kern="0" dirty="0">
                <a:ln w="0"/>
                <a:latin typeface="Roboto"/>
                <a:ea typeface="Roboto"/>
                <a:cs typeface="Adobe Devanagari" panose="02040503050201020203" pitchFamily="18" charset="0"/>
              </a:rPr>
              <a:t>April 30, 2022 </a:t>
            </a:r>
            <a:endParaRPr lang="en-US" sz="3200" kern="0" dirty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(</a:t>
            </a:r>
            <a:r>
              <a:rPr lang="en-US" sz="2800" kern="0">
                <a:latin typeface="Roboto"/>
                <a:ea typeface="Roboto"/>
                <a:cs typeface="Adobe Devanagari" panose="02040503050201020203" pitchFamily="18" charset="0"/>
              </a:rPr>
              <a:t>8th</a:t>
            </a: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 month / 12 month)</a:t>
            </a:r>
          </a:p>
          <a:p>
            <a:pPr algn="ctr"/>
            <a:endParaRPr lang="en-US" sz="2800" kern="0" dirty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 2021 Tax Rate = $0.004990/$100 Property Assessment/Appraisal - --&gt;  Annual Tax on a $249,978 - $67,494 = $182,484/100 x .004990 =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Residential Property = $9.11 (net of 27%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20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5011030" y="3821974"/>
            <a:ext cx="762000" cy="53340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Table, qr code&#10;&#10;Description automatically generated">
            <a:extLst>
              <a:ext uri="{FF2B5EF4-FFF2-40B4-BE49-F238E27FC236}">
                <a16:creationId xmlns:a16="http://schemas.microsoft.com/office/drawing/2014/main" id="{472263D9-B00A-8019-D6A3-124F49123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932" y="2188218"/>
            <a:ext cx="14472137" cy="64117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31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latin typeface="Roboto"/>
                <a:ea typeface="Roboto"/>
                <a:cs typeface="Adobe Devanagari" panose="02040503050201020203" pitchFamily="18" charset="0"/>
              </a:rPr>
              <a:t>April 30, 2022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605350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9944E8-2085-4ABF-BAAE-190A3CCCCBAC}"/>
              </a:ext>
            </a:extLst>
          </p:cNvPr>
          <p:cNvSpPr/>
          <p:nvPr/>
        </p:nvSpPr>
        <p:spPr>
          <a:xfrm>
            <a:off x="1890928" y="2835275"/>
            <a:ext cx="13272872" cy="248656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21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AAE7C1-D9FB-3996-9B6B-DB7761811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159" y="2486437"/>
            <a:ext cx="13873078" cy="2873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ea typeface="Roboto"/>
                <a:cs typeface="Adobe Devanagari" panose="02040503050201020203" pitchFamily="18" charset="0"/>
              </a:rPr>
              <a:t>April 30, 2022 </a:t>
            </a:r>
            <a:endParaRPr lang="en-US" sz="2800" kern="0" dirty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800" kern="0" dirty="0"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22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4F83D-4454-4663-71F2-1876AAE81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221882"/>
            <a:ext cx="13087928" cy="6103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/>
              <a:t>Education Foundation Update</a:t>
            </a:r>
            <a:endParaRPr spc="-5"/>
          </a:p>
        </p:txBody>
      </p:sp>
      <p:sp>
        <p:nvSpPr>
          <p:cNvPr id="3" name="object 3"/>
          <p:cNvSpPr txBox="1"/>
          <p:nvPr/>
        </p:nvSpPr>
        <p:spPr>
          <a:xfrm>
            <a:off x="3521709" y="5676900"/>
            <a:ext cx="11244580" cy="44839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2800" spc="40" dirty="0">
                <a:solidFill>
                  <a:srgbClr val="13110E"/>
                </a:solidFill>
                <a:latin typeface="Roboto"/>
                <a:cs typeface="Roboto"/>
              </a:rPr>
              <a:t>April 30, 2022</a:t>
            </a:r>
            <a:endParaRPr sz="2800" dirty="0"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78223"/>
            <a:ext cx="8043575" cy="2889321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23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88381" y="190500"/>
            <a:ext cx="9981076" cy="7711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24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1885655" y="5753100"/>
            <a:ext cx="2087534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/>
              <a:t>Net Equity $</a:t>
            </a:r>
            <a:r>
              <a:rPr lang="en-US" sz="2800"/>
              <a:t>774,350.28</a:t>
            </a:r>
            <a:endParaRPr lang="en-US" sz="2800" dirty="0"/>
          </a:p>
        </p:txBody>
      </p:sp>
      <p:pic>
        <p:nvPicPr>
          <p:cNvPr id="4" name="Picture 6" descr="Table&#10;&#10;Description automatically generated">
            <a:extLst>
              <a:ext uri="{FF2B5EF4-FFF2-40B4-BE49-F238E27FC236}">
                <a16:creationId xmlns:a16="http://schemas.microsoft.com/office/drawing/2014/main" id="{DB07FD1D-8B11-CE1A-EDD4-0133783A2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481245"/>
            <a:ext cx="10541976" cy="8362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95800" y="335502"/>
            <a:ext cx="9049385" cy="1562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>
                <a:solidFill>
                  <a:srgbClr val="13110E"/>
                </a:solidFill>
                <a:latin typeface="Roboto"/>
                <a:cs typeface="Roboto"/>
              </a:rPr>
              <a:t>Statement of Activities Classified</a:t>
            </a:r>
            <a:endParaRPr sz="480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11200" y="-19172"/>
            <a:ext cx="4906892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F0ECB2F-21BB-4249-8AB3-54C51E7B78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25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2" name="Picture 5" descr="Table&#10;&#10;Description automatically generated">
            <a:extLst>
              <a:ext uri="{FF2B5EF4-FFF2-40B4-BE49-F238E27FC236}">
                <a16:creationId xmlns:a16="http://schemas.microsoft.com/office/drawing/2014/main" id="{DE2BC478-5AD7-AC97-C9DA-292A62C31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753" y="2241219"/>
            <a:ext cx="12299432" cy="79225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414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-619" y="0"/>
            <a:ext cx="18639692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 anchor="t"/>
          <a:lstStyle/>
          <a:p>
            <a:r>
              <a:rPr lang="en-US" sz="4400" b="1" dirty="0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26</a:t>
            </a:fld>
            <a:endParaRPr lang="en-US" sz="28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E327EB-4C8E-4B5F-8908-DCF2FC25667B}"/>
                  </a:ext>
                </a:extLst>
              </p14:cNvPr>
              <p14:cNvContentPartPr/>
              <p14:nvPr/>
            </p14:nvContentPartPr>
            <p14:xfrm>
              <a:off x="7425890" y="5823041"/>
              <a:ext cx="1980000" cy="65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E327EB-4C8E-4B5F-8908-DCF2FC2566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1900" y="5715041"/>
                <a:ext cx="20876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81FF9F-07E4-4053-A4F4-D3C6BA332C83}"/>
                  </a:ext>
                </a:extLst>
              </p14:cNvPr>
              <p14:cNvContentPartPr/>
              <p14:nvPr/>
            </p14:nvContentPartPr>
            <p14:xfrm>
              <a:off x="15253730" y="5858681"/>
              <a:ext cx="708120" cy="23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81FF9F-07E4-4053-A4F4-D3C6BA332C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99730" y="5752293"/>
                <a:ext cx="815760" cy="236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2B0CA4-2E4B-4C78-BC92-7347D85A46B0}"/>
                  </a:ext>
                </a:extLst>
              </p14:cNvPr>
              <p14:cNvContentPartPr/>
              <p14:nvPr/>
            </p14:nvContentPartPr>
            <p14:xfrm>
              <a:off x="7437770" y="6266201"/>
              <a:ext cx="1817640" cy="76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2B0CA4-2E4B-4C78-BC92-7347D85A46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83770" y="6158201"/>
                <a:ext cx="19252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01CEE24-0A6A-4A9F-803C-2F0927DE8BEA}"/>
                  </a:ext>
                </a:extLst>
              </p14:cNvPr>
              <p14:cNvContentPartPr/>
              <p14:nvPr/>
            </p14:nvContentPartPr>
            <p14:xfrm>
              <a:off x="15119810" y="6313361"/>
              <a:ext cx="838080" cy="6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01CEE24-0A6A-4A9F-803C-2F0927DE8B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065833" y="6205361"/>
                <a:ext cx="945674" cy="2224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5539154" y="272562"/>
            <a:ext cx="66381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ea typeface="+mn-lt"/>
                <a:cs typeface="+mn-lt"/>
              </a:rPr>
              <a:t>Transaction Detail by Inflow &amp; Outflow</a:t>
            </a:r>
            <a:endParaRPr lang="en-US" sz="2800" b="1" dirty="0">
              <a:cs typeface="Calibri"/>
            </a:endParaRPr>
          </a:p>
        </p:txBody>
      </p:sp>
      <p:pic>
        <p:nvPicPr>
          <p:cNvPr id="3" name="Picture 7" descr="Table&#10;&#10;Description automatically generated">
            <a:extLst>
              <a:ext uri="{FF2B5EF4-FFF2-40B4-BE49-F238E27FC236}">
                <a16:creationId xmlns:a16="http://schemas.microsoft.com/office/drawing/2014/main" id="{D0CC8535-3843-6BE2-35E7-622B38501E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031" y="870653"/>
            <a:ext cx="17865968" cy="7895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3669064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/>
              <a:t>PFC &amp; Lease Revenue Projects Update</a:t>
            </a:r>
            <a:endParaRPr spc="-5"/>
          </a:p>
        </p:txBody>
      </p:sp>
      <p:sp>
        <p:nvSpPr>
          <p:cNvPr id="3" name="object 3"/>
          <p:cNvSpPr txBox="1"/>
          <p:nvPr/>
        </p:nvSpPr>
        <p:spPr>
          <a:xfrm>
            <a:off x="3276600" y="6617936"/>
            <a:ext cx="11244580" cy="44839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2800" spc="40" dirty="0">
                <a:solidFill>
                  <a:srgbClr val="13110E"/>
                </a:solidFill>
                <a:latin typeface="Roboto"/>
                <a:cs typeface="Roboto"/>
              </a:rPr>
              <a:t>April 30, 2022</a:t>
            </a:r>
            <a:endParaRPr sz="2800" dirty="0"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BBC9D-F64E-450E-9A25-AF3E318E0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78223"/>
            <a:ext cx="8043575" cy="2889321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27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9666" y="3010733"/>
            <a:ext cx="7248525" cy="5581650"/>
          </a:xfrm>
          <a:custGeom>
            <a:avLst/>
            <a:gdLst/>
            <a:ahLst/>
            <a:cxnLst/>
            <a:rect l="l" t="t" r="r" b="b"/>
            <a:pathLst>
              <a:path w="7248525" h="5581650">
                <a:moveTo>
                  <a:pt x="6880373" y="5581646"/>
                </a:moveTo>
                <a:lnTo>
                  <a:pt x="368151" y="5581646"/>
                </a:lnTo>
                <a:lnTo>
                  <a:pt x="322062" y="5578770"/>
                </a:lnTo>
                <a:lnTo>
                  <a:pt x="277656" y="5570373"/>
                </a:lnTo>
                <a:lnTo>
                  <a:pt x="235281" y="5556805"/>
                </a:lnTo>
                <a:lnTo>
                  <a:pt x="195287" y="5538413"/>
                </a:lnTo>
                <a:lnTo>
                  <a:pt x="158021" y="5515549"/>
                </a:lnTo>
                <a:lnTo>
                  <a:pt x="123834" y="5488559"/>
                </a:lnTo>
                <a:lnTo>
                  <a:pt x="93073" y="5457793"/>
                </a:lnTo>
                <a:lnTo>
                  <a:pt x="66087" y="5423600"/>
                </a:lnTo>
                <a:lnTo>
                  <a:pt x="43226" y="5386328"/>
                </a:lnTo>
                <a:lnTo>
                  <a:pt x="24837" y="5346328"/>
                </a:lnTo>
                <a:lnTo>
                  <a:pt x="11271" y="5303946"/>
                </a:lnTo>
                <a:lnTo>
                  <a:pt x="2876" y="5259533"/>
                </a:lnTo>
                <a:lnTo>
                  <a:pt x="0" y="5213437"/>
                </a:lnTo>
                <a:lnTo>
                  <a:pt x="0" y="368209"/>
                </a:lnTo>
                <a:lnTo>
                  <a:pt x="2876" y="322113"/>
                </a:lnTo>
                <a:lnTo>
                  <a:pt x="11271" y="277700"/>
                </a:lnTo>
                <a:lnTo>
                  <a:pt x="24837" y="235318"/>
                </a:lnTo>
                <a:lnTo>
                  <a:pt x="43226" y="195318"/>
                </a:lnTo>
                <a:lnTo>
                  <a:pt x="66087" y="158046"/>
                </a:lnTo>
                <a:lnTo>
                  <a:pt x="93073" y="123853"/>
                </a:lnTo>
                <a:lnTo>
                  <a:pt x="123834" y="93087"/>
                </a:lnTo>
                <a:lnTo>
                  <a:pt x="158021" y="66097"/>
                </a:lnTo>
                <a:lnTo>
                  <a:pt x="195287" y="43233"/>
                </a:lnTo>
                <a:lnTo>
                  <a:pt x="235281" y="24841"/>
                </a:lnTo>
                <a:lnTo>
                  <a:pt x="277656" y="11273"/>
                </a:lnTo>
                <a:lnTo>
                  <a:pt x="322062" y="2876"/>
                </a:lnTo>
                <a:lnTo>
                  <a:pt x="368151" y="0"/>
                </a:lnTo>
                <a:lnTo>
                  <a:pt x="6880373" y="0"/>
                </a:lnTo>
                <a:lnTo>
                  <a:pt x="6926461" y="2876"/>
                </a:lnTo>
                <a:lnTo>
                  <a:pt x="6970867" y="11273"/>
                </a:lnTo>
                <a:lnTo>
                  <a:pt x="7013242" y="24841"/>
                </a:lnTo>
                <a:lnTo>
                  <a:pt x="7053236" y="43233"/>
                </a:lnTo>
                <a:lnTo>
                  <a:pt x="7090502" y="66097"/>
                </a:lnTo>
                <a:lnTo>
                  <a:pt x="7124690" y="93087"/>
                </a:lnTo>
                <a:lnTo>
                  <a:pt x="7155451" y="123853"/>
                </a:lnTo>
                <a:lnTo>
                  <a:pt x="7182436" y="158046"/>
                </a:lnTo>
                <a:lnTo>
                  <a:pt x="7205298" y="195318"/>
                </a:lnTo>
                <a:lnTo>
                  <a:pt x="7223686" y="235318"/>
                </a:lnTo>
                <a:lnTo>
                  <a:pt x="7237252" y="277700"/>
                </a:lnTo>
                <a:lnTo>
                  <a:pt x="7245648" y="322113"/>
                </a:lnTo>
                <a:lnTo>
                  <a:pt x="7248524" y="368209"/>
                </a:lnTo>
                <a:lnTo>
                  <a:pt x="7248524" y="5213437"/>
                </a:lnTo>
                <a:lnTo>
                  <a:pt x="7245648" y="5259533"/>
                </a:lnTo>
                <a:lnTo>
                  <a:pt x="7237252" y="5303946"/>
                </a:lnTo>
                <a:lnTo>
                  <a:pt x="7223686" y="5346328"/>
                </a:lnTo>
                <a:lnTo>
                  <a:pt x="7205298" y="5386328"/>
                </a:lnTo>
                <a:lnTo>
                  <a:pt x="7182436" y="5423600"/>
                </a:lnTo>
                <a:lnTo>
                  <a:pt x="7155451" y="5457793"/>
                </a:lnTo>
                <a:lnTo>
                  <a:pt x="7124690" y="5488559"/>
                </a:lnTo>
                <a:lnTo>
                  <a:pt x="7090502" y="5515549"/>
                </a:lnTo>
                <a:lnTo>
                  <a:pt x="7053236" y="5538413"/>
                </a:lnTo>
                <a:lnTo>
                  <a:pt x="7013242" y="5556805"/>
                </a:lnTo>
                <a:lnTo>
                  <a:pt x="6970867" y="5570373"/>
                </a:lnTo>
                <a:lnTo>
                  <a:pt x="6926461" y="5578770"/>
                </a:lnTo>
                <a:lnTo>
                  <a:pt x="6880373" y="55816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58" y="876300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294" y="3510502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753600" y="342900"/>
            <a:ext cx="7315200" cy="2514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28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31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cs typeface="Adobe Devanagari" panose="02040503050201020203" pitchFamily="18" charset="0"/>
              </a:rPr>
              <a:t>As of April 30, 2022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29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079863" y="247751"/>
            <a:ext cx="15760337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858338B-2472-901E-455A-E857EAA1A58C}"/>
                  </a:ext>
                </a:extLst>
              </p14:cNvPr>
              <p14:cNvContentPartPr/>
              <p14:nvPr/>
            </p14:nvContentPartPr>
            <p14:xfrm>
              <a:off x="8818307" y="8572499"/>
              <a:ext cx="1362074" cy="66675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858338B-2472-901E-455A-E857EAA1A5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64342" y="8457542"/>
                <a:ext cx="1469644" cy="296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2130AB-FC98-E7D0-6A30-543FB3AD4A7A}"/>
                  </a:ext>
                </a:extLst>
              </p14:cNvPr>
              <p14:cNvContentPartPr/>
              <p14:nvPr/>
            </p14:nvContentPartPr>
            <p14:xfrm>
              <a:off x="9260897" y="8572500"/>
              <a:ext cx="1362075" cy="1143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2130AB-FC98-E7D0-6A30-543FB3AD4A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06889" y="8465678"/>
                <a:ext cx="1469730" cy="327589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id="{08028FDF-9268-7E1E-9A4E-3077D713F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008" y="2810140"/>
            <a:ext cx="8985737" cy="73219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287999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813" y="2474044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FFFFFF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FFFFFF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FFFFFF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FFFFFF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3110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F4AA6-3292-4925-8C4C-769B4D4E9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6502291"/>
            <a:ext cx="3505200" cy="348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C65BE-ABFF-4C88-BE86-75659CAD9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6500050"/>
            <a:ext cx="3505504" cy="3487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A7FFD-77BD-4E72-8002-78D645050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1200" y="6500050"/>
            <a:ext cx="3505504" cy="3487214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81D186-7743-4967-87BE-139CB21E29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471"/>
            <a:ext cx="18278475" cy="10244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287AB0-18A6-4EA6-A2A2-DBF22B4E34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525" y="-35928"/>
            <a:ext cx="18287985" cy="102778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April 30, 2022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30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1B4D343-EE61-1D8D-EF08-1F8C2152B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685" y="1895286"/>
            <a:ext cx="15294632" cy="8264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"/>
            <a:ext cx="18288000" cy="10289540"/>
            <a:chOff x="0" y="11"/>
            <a:chExt cx="18288000" cy="10289540"/>
          </a:xfrm>
        </p:grpSpPr>
        <p:pic>
          <p:nvPicPr>
            <p:cNvPr id="3" name="object 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"/>
              <a:ext cx="18287999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1753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>
                <a:solidFill>
                  <a:srgbClr val="FFFFFF"/>
                </a:solidFill>
                <a:latin typeface="Roboto"/>
                <a:cs typeface="Roboto"/>
              </a:rPr>
              <a:t>Capital Program Proposal from Aug 3, 2020</a:t>
            </a:r>
            <a:endParaRPr sz="600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21914"/>
              </p:ext>
            </p:extLst>
          </p:nvPr>
        </p:nvGraphicFramePr>
        <p:xfrm>
          <a:off x="582447" y="2171700"/>
          <a:ext cx="17123103" cy="62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Worksheet" r:id="rId6" imgW="19265727" imgH="5210109" progId="Excel.Sheet.12">
                  <p:link updateAutomatic="1"/>
                </p:oleObj>
              </mc:Choice>
              <mc:Fallback>
                <p:oleObj name="Worksheet" r:id="rId6" imgW="19265727" imgH="5210109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447" y="2171700"/>
                        <a:ext cx="17123103" cy="624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31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General Funds </a:t>
                      </a:r>
                    </a:p>
                    <a:p>
                      <a:pPr algn="ctr"/>
                      <a:r>
                        <a:rPr lang="en-US" sz="250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Closed on</a:t>
                      </a:r>
                    </a:p>
                    <a:p>
                      <a:r>
                        <a:rPr lang="en-US" sz="250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32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302385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-190500" y="2047455"/>
            <a:ext cx="18211800" cy="429245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 dirty="0">
                <a:solidFill>
                  <a:srgbClr val="13110E"/>
                </a:solidFill>
                <a:cs typeface="Roboto"/>
              </a:rPr>
              <a:t>/s/ Rubi Platero, MBA, Staff Accountant II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33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472" y="385482"/>
            <a:ext cx="13562329" cy="250068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1753F1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1753F1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1753F1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1753F1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1753F1"/>
                </a:solidFill>
                <a:latin typeface="Roboto"/>
                <a:cs typeface="Roboto"/>
              </a:rPr>
              <a:t>GENERAL FUND</a:t>
            </a:r>
          </a:p>
          <a:p>
            <a:pPr marL="12700">
              <a:spcBef>
                <a:spcPts val="100"/>
              </a:spcBef>
            </a:pPr>
            <a:r>
              <a:rPr lang="en-US" sz="3200" b="1" spc="60" dirty="0">
                <a:solidFill>
                  <a:srgbClr val="1753F1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1753F1"/>
                </a:solidFill>
                <a:latin typeface="Roboto"/>
              </a:rPr>
              <a:t>April 30, 2022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200" b="1" spc="60" dirty="0">
              <a:solidFill>
                <a:srgbClr val="1753F1"/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743953"/>
            <a:ext cx="6719182" cy="1828547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4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59F6D8-72C0-47CF-B59C-C5F71915D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296" y="385482"/>
            <a:ext cx="8174232" cy="81952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4034199" y="2886167"/>
            <a:ext cx="513076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u="sng" dirty="0"/>
              <a:t>Total Assets</a:t>
            </a:r>
            <a:r>
              <a:rPr lang="en-US" sz="3600" dirty="0"/>
              <a:t>:   </a:t>
            </a:r>
          </a:p>
          <a:p>
            <a:r>
              <a:rPr lang="en-US" sz="3200" b="1" dirty="0"/>
              <a:t>		</a:t>
            </a:r>
            <a:r>
              <a:rPr lang="en-US" sz="3600" b="1" dirty="0"/>
              <a:t>$  37,700,230</a:t>
            </a:r>
          </a:p>
          <a:p>
            <a:endParaRPr lang="en-US" sz="3600" b="1" dirty="0"/>
          </a:p>
          <a:p>
            <a:r>
              <a:rPr lang="en-US" sz="3600" u="sng" dirty="0"/>
              <a:t>Total Liabilities</a:t>
            </a:r>
            <a:r>
              <a:rPr lang="en-US" sz="3600" dirty="0"/>
              <a:t>:   </a:t>
            </a:r>
          </a:p>
          <a:p>
            <a:r>
              <a:rPr lang="en-US" sz="3600" b="1" dirty="0"/>
              <a:t>		$  2,278,711</a:t>
            </a:r>
          </a:p>
          <a:p>
            <a:endParaRPr lang="en-US" sz="3600" b="1" dirty="0"/>
          </a:p>
          <a:p>
            <a:endParaRPr lang="en-US" sz="3200" b="1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tx1"/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tx1"/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tx1"/>
                </a:solidFill>
              </a:rPr>
              <a:t>As of April 30, 2022</a:t>
            </a:r>
            <a:endParaRPr sz="3200" dirty="0">
              <a:solidFill>
                <a:schemeClr val="tx1"/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latin typeface="Roboto"/>
                <a:cs typeface="Roboto"/>
              </a:rPr>
              <a:t>The </a:t>
            </a:r>
            <a:r>
              <a:rPr lang="en-US" sz="2800" b="1" u="sng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  <a:cs typeface="Roboto"/>
              </a:rPr>
              <a:t>ESTIMATED </a:t>
            </a:r>
            <a:r>
              <a:rPr lang="en-US" sz="2800" b="1" spc="-5" dirty="0">
                <a:latin typeface="Roboto"/>
                <a:cs typeface="Roboto"/>
              </a:rPr>
              <a:t>General Fund balance at 04/30/2022 is $34,335,219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2023.</a:t>
            </a:r>
            <a:endParaRPr lang="en-US" sz="2800" b="1" spc="-5" dirty="0">
              <a:latin typeface="Roboto"/>
              <a:ea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25" y="8867775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5807118" y="8208061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5</a:t>
            </a:fld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6FC4A4-45BF-4415-84D9-D738A910D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008" y="3565813"/>
            <a:ext cx="14438110" cy="53019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EDB9C2AF-7278-42E2-81C0-B196787D6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833" y="8568734"/>
            <a:ext cx="13168501" cy="9388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31E8F54-38CC-4073-B174-1FA881E80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436" y="6817967"/>
            <a:ext cx="13168501" cy="9388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C32A8C1-553C-4C99-BAD5-2C4E599FF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172" y="5061202"/>
            <a:ext cx="13112284" cy="93886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843954" y="3308539"/>
            <a:ext cx="13168971" cy="940761"/>
          </a:xfrm>
          <a:custGeom>
            <a:avLst/>
            <a:gdLst/>
            <a:ahLst/>
            <a:cxnLst/>
            <a:rect l="l" t="t" r="r" b="b"/>
            <a:pathLst>
              <a:path w="6629400" h="3857625">
                <a:moveTo>
                  <a:pt x="6261534" y="3857624"/>
                </a:moveTo>
                <a:lnTo>
                  <a:pt x="367790" y="3857624"/>
                </a:lnTo>
                <a:lnTo>
                  <a:pt x="321746" y="3854747"/>
                </a:lnTo>
                <a:lnTo>
                  <a:pt x="277384" y="3846347"/>
                </a:lnTo>
                <a:lnTo>
                  <a:pt x="235051" y="3832774"/>
                </a:lnTo>
                <a:lnTo>
                  <a:pt x="195095" y="3814376"/>
                </a:lnTo>
                <a:lnTo>
                  <a:pt x="157867" y="3791504"/>
                </a:lnTo>
                <a:lnTo>
                  <a:pt x="123712" y="3764505"/>
                </a:lnTo>
                <a:lnTo>
                  <a:pt x="92981" y="3733728"/>
                </a:lnTo>
                <a:lnTo>
                  <a:pt x="66022" y="3699524"/>
                </a:lnTo>
                <a:lnTo>
                  <a:pt x="43183" y="3662239"/>
                </a:lnTo>
                <a:lnTo>
                  <a:pt x="24813" y="3622225"/>
                </a:lnTo>
                <a:lnTo>
                  <a:pt x="11260" y="3579829"/>
                </a:lnTo>
                <a:lnTo>
                  <a:pt x="2873" y="3535401"/>
                </a:lnTo>
                <a:lnTo>
                  <a:pt x="0" y="3489290"/>
                </a:lnTo>
                <a:lnTo>
                  <a:pt x="0" y="368334"/>
                </a:lnTo>
                <a:lnTo>
                  <a:pt x="2873" y="322223"/>
                </a:lnTo>
                <a:lnTo>
                  <a:pt x="11260" y="277794"/>
                </a:lnTo>
                <a:lnTo>
                  <a:pt x="24813" y="235399"/>
                </a:lnTo>
                <a:lnTo>
                  <a:pt x="43183" y="195384"/>
                </a:lnTo>
                <a:lnTo>
                  <a:pt x="66022" y="158100"/>
                </a:lnTo>
                <a:lnTo>
                  <a:pt x="92981" y="123895"/>
                </a:lnTo>
                <a:lnTo>
                  <a:pt x="123712" y="93119"/>
                </a:lnTo>
                <a:lnTo>
                  <a:pt x="157867" y="66120"/>
                </a:lnTo>
                <a:lnTo>
                  <a:pt x="195095" y="43247"/>
                </a:lnTo>
                <a:lnTo>
                  <a:pt x="235051" y="24850"/>
                </a:lnTo>
                <a:lnTo>
                  <a:pt x="277384" y="11277"/>
                </a:lnTo>
                <a:lnTo>
                  <a:pt x="321746" y="2877"/>
                </a:lnTo>
                <a:lnTo>
                  <a:pt x="367790" y="0"/>
                </a:lnTo>
                <a:lnTo>
                  <a:pt x="6261534" y="0"/>
                </a:lnTo>
                <a:lnTo>
                  <a:pt x="6307578" y="2877"/>
                </a:lnTo>
                <a:lnTo>
                  <a:pt x="6351940" y="11277"/>
                </a:lnTo>
                <a:lnTo>
                  <a:pt x="6394273" y="24850"/>
                </a:lnTo>
                <a:lnTo>
                  <a:pt x="6434229" y="43247"/>
                </a:lnTo>
                <a:lnTo>
                  <a:pt x="6471458" y="66120"/>
                </a:lnTo>
                <a:lnTo>
                  <a:pt x="6505612" y="93119"/>
                </a:lnTo>
                <a:lnTo>
                  <a:pt x="6536343" y="123895"/>
                </a:lnTo>
                <a:lnTo>
                  <a:pt x="6563302" y="158100"/>
                </a:lnTo>
                <a:lnTo>
                  <a:pt x="6586141" y="195384"/>
                </a:lnTo>
                <a:lnTo>
                  <a:pt x="6604511" y="235399"/>
                </a:lnTo>
                <a:lnTo>
                  <a:pt x="6618064" y="277794"/>
                </a:lnTo>
                <a:lnTo>
                  <a:pt x="6626451" y="322223"/>
                </a:lnTo>
                <a:lnTo>
                  <a:pt x="6629325" y="368334"/>
                </a:lnTo>
                <a:lnTo>
                  <a:pt x="6629325" y="3489290"/>
                </a:lnTo>
                <a:lnTo>
                  <a:pt x="6626451" y="3535401"/>
                </a:lnTo>
                <a:lnTo>
                  <a:pt x="6618064" y="3579829"/>
                </a:lnTo>
                <a:lnTo>
                  <a:pt x="6604511" y="3622225"/>
                </a:lnTo>
                <a:lnTo>
                  <a:pt x="6586141" y="3662239"/>
                </a:lnTo>
                <a:lnTo>
                  <a:pt x="6563302" y="3699524"/>
                </a:lnTo>
                <a:lnTo>
                  <a:pt x="6536343" y="3733728"/>
                </a:lnTo>
                <a:lnTo>
                  <a:pt x="6505612" y="3764505"/>
                </a:lnTo>
                <a:lnTo>
                  <a:pt x="6471458" y="3791504"/>
                </a:lnTo>
                <a:lnTo>
                  <a:pt x="6434229" y="3814376"/>
                </a:lnTo>
                <a:lnTo>
                  <a:pt x="6394273" y="3832774"/>
                </a:lnTo>
                <a:lnTo>
                  <a:pt x="6351940" y="3846347"/>
                </a:lnTo>
                <a:lnTo>
                  <a:pt x="6307578" y="3854747"/>
                </a:lnTo>
                <a:lnTo>
                  <a:pt x="6261534" y="3857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8842" y="3449203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57400" y="330841"/>
            <a:ext cx="13709312" cy="249042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/>
              <a:t>INTERIM FINANCIAL REPORT (unaudited)</a:t>
            </a:r>
            <a:br>
              <a:rPr lang="en-US" sz="5400" spc="-50" dirty="0"/>
            </a:br>
            <a:r>
              <a:rPr lang="en-US" sz="5400" spc="-50" dirty="0"/>
              <a:t>As of </a:t>
            </a:r>
            <a:r>
              <a:rPr lang="en-US" sz="5400" spc="-5" dirty="0"/>
              <a:t>April 30, 2022</a:t>
            </a:r>
            <a:br>
              <a:rPr lang="en-US" sz="5400" spc="-5" dirty="0">
                <a:latin typeface="Roboto"/>
                <a:cs typeface="Roboto"/>
              </a:rPr>
            </a:br>
            <a:br>
              <a:rPr lang="en-US" sz="900" spc="-5" dirty="0"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13110E"/>
                </a:solidFill>
                <a:latin typeface="Roboto"/>
              </a:rPr>
              <a:t>Financial Ratios</a:t>
            </a:r>
            <a:endParaRPr lang="en-US" sz="45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12392" y="8645751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 dirty="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781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 dirty="0">
                <a:solidFill>
                  <a:prstClr val="black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798535" y="5141594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 dirty="0">
                <a:solidFill>
                  <a:srgbClr val="13110E"/>
                </a:solidFill>
                <a:latin typeface="Roboto"/>
                <a:cs typeface="Roboto"/>
              </a:rPr>
              <a:t>Two </a:t>
            </a:r>
            <a:r>
              <a:rPr lang="en-US" sz="3600" dirty="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 dirty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 dirty="0">
                <a:solidFill>
                  <a:srgbClr val="13110E"/>
                </a:solidFill>
                <a:latin typeface="Roboto"/>
                <a:cs typeface="Roboto"/>
              </a:rPr>
              <a:t>L</a:t>
            </a:r>
            <a:r>
              <a:rPr kumimoji="0" lang="en-US" sz="4500" b="1" i="0" u="none" strike="noStrike" kern="1200" cap="none" spc="-5" normalizeH="0" baseline="0" noProof="0" dirty="0" err="1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everage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4BE695-EF06-47D7-B4BA-D3C2CF30F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842" y="8837019"/>
            <a:ext cx="579170" cy="5791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5BB26A-2DB7-40AB-B977-9C5D1FCF0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842" y="6974098"/>
            <a:ext cx="579170" cy="57917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058842" y="5320274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6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798535" y="3386504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 dirty="0">
                <a:ln>
                  <a:noFill/>
                </a:ln>
                <a:solidFill>
                  <a:srgbClr val="13110E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 dirty="0">
                <a:solidFill>
                  <a:srgbClr val="13110E"/>
                </a:solidFill>
                <a:latin typeface="Roboto"/>
                <a:cs typeface="Roboto"/>
              </a:rPr>
              <a:t>One </a:t>
            </a:r>
            <a:r>
              <a:rPr lang="en-US" sz="3600" dirty="0">
                <a:solidFill>
                  <a:prstClr val="black"/>
                </a:solidFill>
                <a:latin typeface="Roboto"/>
                <a:cs typeface="Roboto"/>
              </a:rPr>
              <a:t>- 	 </a:t>
            </a:r>
            <a:r>
              <a:rPr lang="en-US" sz="4500" b="1" spc="-5" dirty="0">
                <a:solidFill>
                  <a:srgbClr val="13110E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8000" cy="430530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95300"/>
            <a:ext cx="10058400" cy="162560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anchor="t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As of April 30, 2022</a:t>
            </a:r>
            <a:br>
              <a:rPr lang="en-US" sz="24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chemeClr val="bg1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55247" y="2840773"/>
            <a:ext cx="7147410" cy="1812208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 fund balance? (*)Unadjusted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98849" y="2840773"/>
            <a:ext cx="7147411" cy="1832820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39722" y="4779140"/>
            <a:ext cx="7147409" cy="324348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Unassigned Fund Balance    $15,945,801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G/F Expenditures	  $</a:t>
            </a:r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35,384,908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213876" y="4779140"/>
            <a:ext cx="7147409" cy="324348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45% FY22 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52% FY21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475660" y="8198514"/>
            <a:ext cx="2644765" cy="1025522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$35M FY22 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258800" y="8210719"/>
            <a:ext cx="2644765" cy="1013317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$44M FY21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30%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657689" y="4863008"/>
            <a:ext cx="6229729" cy="15234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     $</a:t>
            </a:r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37,700,230</a:t>
            </a:r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– </a:t>
            </a:r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2,278,711</a:t>
            </a:r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= </a:t>
            </a:r>
            <a:r>
              <a:rPr lang="en-US" sz="25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</a:rPr>
              <a:t>35,421,519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2057400" y="5295900"/>
            <a:ext cx="69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7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8000" cy="430530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95300"/>
            <a:ext cx="10058400" cy="162560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anchor="t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April 30, 2022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Efficient Leverage Reserves</a:t>
            </a:r>
            <a:endParaRPr kumimoji="0" lang="en-US" sz="45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867589"/>
            <a:ext cx="7196419" cy="1810627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213177" y="2866733"/>
            <a:ext cx="6828184" cy="1824493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11535" y="4800600"/>
            <a:ext cx="7196419" cy="32335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Balance     $15,945,801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Fund Balance                 $35,421,519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206902" y="4807007"/>
            <a:ext cx="6828184" cy="32372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 Principal and Interest Payments 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$ 3,532,411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 Less Facility Charges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44,443,095 - 3,711,995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FY22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39% FY21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462213" y="8198514"/>
            <a:ext cx="2644765" cy="1025522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8.7%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258800" y="8226415"/>
            <a:ext cx="2644765" cy="1013317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87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6%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950462" y="5372100"/>
            <a:ext cx="69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911534" y="6586639"/>
            <a:ext cx="71964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	  &lt;75%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	  50% to 75%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180047" y="6590277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&lt;25% of annual revenue</a:t>
            </a:r>
          </a:p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25% to &lt;49%</a:t>
            </a:r>
          </a:p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346239" y="5681912"/>
            <a:ext cx="6198561" cy="334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8</a:t>
            </a:fld>
            <a:endParaRPr 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8000" cy="4305300"/>
          </a:xfrm>
          <a:prstGeom prst="rect">
            <a:avLst/>
          </a:prstGeom>
        </p:spPr>
      </p:pic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14800" y="495300"/>
            <a:ext cx="10058400" cy="162560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0" tIns="0" rIns="0" bIns="0" anchor="t">
            <a:normAutofit fontScale="900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6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Adobe Devanagari" panose="02040503050201020203" pitchFamily="18" charset="0"/>
              </a:rPr>
              <a:t>As of </a:t>
            </a:r>
            <a:r>
              <a:rPr lang="en-US" sz="4000" kern="0" dirty="0">
                <a:solidFill>
                  <a:schemeClr val="bg1"/>
                </a:solidFill>
                <a:ea typeface="Roboto"/>
                <a:cs typeface="Adobe Devanagari" panose="02040503050201020203" pitchFamily="18" charset="0"/>
              </a:rPr>
              <a:t>April 30, 2022</a:t>
            </a:r>
            <a:br>
              <a:rPr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500" b="1" i="1" u="none" strike="noStrike" kern="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Roboto"/>
                <a:cs typeface="Adobe Devanagari" panose="02040503050201020203" pitchFamily="18" charset="0"/>
              </a:rPr>
              <a:t>Indicators of Efficiency</a:t>
            </a:r>
            <a:endParaRPr kumimoji="0" lang="en-US" sz="45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911534" y="2799550"/>
            <a:ext cx="7178268" cy="1855077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180047" y="2799551"/>
            <a:ext cx="6821953" cy="1866884"/>
          </a:xfrm>
          <a:prstGeom prst="rect">
            <a:avLst/>
          </a:prstGeom>
          <a:solidFill>
            <a:srgbClr val="558ED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920243" y="4800600"/>
            <a:ext cx="7187711" cy="32335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Current Tax Revenue	      $25,049,122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198199" y="4798971"/>
            <a:ext cx="6803801" cy="323517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$1,172,749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2236446" y="8189150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34% FY22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6245858" y="8191867"/>
            <a:ext cx="2644764" cy="1034886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21% FY21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9363312" y="8200142"/>
            <a:ext cx="2644765" cy="1025522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FY22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2900035" y="8198513"/>
            <a:ext cx="2644765" cy="1013317"/>
          </a:xfrm>
          <a:prstGeom prst="bevel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FY21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791473" y="9379912"/>
            <a:ext cx="2089737" cy="4720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41%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9905999" y="9379912"/>
            <a:ext cx="2200979" cy="49892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3</a:t>
            </a:r>
            <a:r>
              <a:rPr lang="en-US" sz="2000" b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5061399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27192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950462" y="5445636"/>
            <a:ext cx="6940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920243" y="6568566"/>
            <a:ext cx="7197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180047" y="6590277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9238008" y="5453139"/>
            <a:ext cx="6546303" cy="275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14400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$44,722,499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FF0000"/>
                </a:solidFill>
              </a:rPr>
              <a:t>9</a:t>
            </a:fld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2030588" y="55026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     $73,574,301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2" ma:contentTypeDescription="Create a new document." ma:contentTypeScope="" ma:versionID="4b19148d5e9ae5e158fb2976fdaea4bd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2fedc01e952a2be0561f789e1d7a5ad6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594FD4-DC4B-4D3C-ABD0-90F0B5FB3D07}">
  <ds:schemaRefs>
    <ds:schemaRef ds:uri="http://schemas.microsoft.com/office/2006/documentManagement/types"/>
    <ds:schemaRef ds:uri="http://schemas.openxmlformats.org/package/2006/metadata/core-properties"/>
    <ds:schemaRef ds:uri="68a1d430-a50e-484c-b4d2-499916cee947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CD87B4-4DDA-4D53-84E0-3C87A86FE69E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1805</Words>
  <Application>Microsoft Office PowerPoint</Application>
  <PresentationFormat>Custom</PresentationFormat>
  <Paragraphs>321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April 30, 2022</vt:lpstr>
      <vt:lpstr>INTERIM FINANCIAL REPORT (unaudited) As of April 30, 2022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Jessica Bermea</cp:lastModifiedBy>
  <cp:revision>175</cp:revision>
  <cp:lastPrinted>2022-05-17T21:10:11Z</cp:lastPrinted>
  <dcterms:created xsi:type="dcterms:W3CDTF">2021-09-22T16:28:29Z</dcterms:created>
  <dcterms:modified xsi:type="dcterms:W3CDTF">2022-05-18T16:41:46Z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1BC71A57-7F93-4362-AB15-782123270509</vt:lpwstr>
  </property>
  <property fmtid="{D5CDD505-2E9C-101B-9397-08002B2CF9AE}" pid="7" name="ArticulatePath">
    <vt:lpwstr>04.30.22 Fin Highlights</vt:lpwstr>
  </property>
</Properties>
</file>